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68" r:id="rId4"/>
    <p:sldId id="270" r:id="rId5"/>
    <p:sldId id="317" r:id="rId6"/>
    <p:sldId id="269" r:id="rId7"/>
    <p:sldId id="305" r:id="rId8"/>
    <p:sldId id="272" r:id="rId9"/>
    <p:sldId id="308" r:id="rId10"/>
    <p:sldId id="307" r:id="rId11"/>
    <p:sldId id="312" r:id="rId12"/>
    <p:sldId id="309" r:id="rId13"/>
    <p:sldId id="316" r:id="rId14"/>
    <p:sldId id="313" r:id="rId15"/>
    <p:sldId id="314" r:id="rId16"/>
    <p:sldId id="315" r:id="rId17"/>
    <p:sldId id="318" r:id="rId18"/>
    <p:sldId id="310" r:id="rId19"/>
    <p:sldId id="271" r:id="rId20"/>
    <p:sldId id="311" r:id="rId21"/>
    <p:sldId id="299" r:id="rId22"/>
    <p:sldId id="301" r:id="rId23"/>
    <p:sldId id="302" r:id="rId24"/>
    <p:sldId id="303" r:id="rId25"/>
    <p:sldId id="304" r:id="rId26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453B6FB-C184-49E7-8538-A56FD1945D68}">
          <p14:sldIdLst>
            <p14:sldId id="256"/>
            <p14:sldId id="267"/>
            <p14:sldId id="268"/>
            <p14:sldId id="270"/>
            <p14:sldId id="317"/>
            <p14:sldId id="269"/>
            <p14:sldId id="305"/>
            <p14:sldId id="272"/>
            <p14:sldId id="308"/>
            <p14:sldId id="307"/>
            <p14:sldId id="312"/>
            <p14:sldId id="309"/>
            <p14:sldId id="316"/>
            <p14:sldId id="313"/>
            <p14:sldId id="314"/>
            <p14:sldId id="315"/>
            <p14:sldId id="318"/>
            <p14:sldId id="310"/>
            <p14:sldId id="271"/>
            <p14:sldId id="311"/>
            <p14:sldId id="299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ina Golojuh Modrić" initials="KGM" lastIdx="3" clrIdx="0"/>
  <p:cmAuthor id="7" name="Maja Šlogar" initials="MŠ" lastIdx="1" clrIdx="7"/>
  <p:cmAuthor id="1" name="Andrea Prelas" initials="AP" lastIdx="2" clrIdx="1"/>
  <p:cmAuthor id="8" name="Sanja Mesarov" initials="SM" lastIdx="1" clrIdx="8">
    <p:extLst>
      <p:ext uri="{19B8F6BF-5375-455C-9EA6-DF929625EA0E}">
        <p15:presenceInfo xmlns:p15="http://schemas.microsoft.com/office/powerpoint/2012/main" userId="S-1-5-21-1850893764-526910161-620655208-25681" providerId="AD"/>
      </p:ext>
    </p:extLst>
  </p:cmAuthor>
  <p:cmAuthor id="2" name="Hrvoje Konopa" initials="HK" lastIdx="24" clrIdx="2"/>
  <p:cmAuthor id="3" name="Tina Novak" initials="TN" lastIdx="16" clrIdx="3"/>
  <p:cmAuthor id="4" name="Ivan Ermenc" initials="IE" lastIdx="4" clrIdx="4"/>
  <p:cmAuthor id="5" name="Alenka Mitrović" initials="AM" lastIdx="13" clrIdx="5"/>
  <p:cmAuthor id="6" name="Maja Šarić" initials="MŠ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67" autoAdjust="0"/>
  </p:normalViewPr>
  <p:slideViewPr>
    <p:cSldViewPr snapToGrid="0" snapToObjects="1">
      <p:cViewPr varScale="1">
        <p:scale>
          <a:sx n="125" d="100"/>
          <a:sy n="125" d="100"/>
        </p:scale>
        <p:origin x="5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976" y="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F17780-9EC1-44D9-8CA1-52D44B66810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78237CC-1987-4088-BFB4-04A953F0E3F5}" type="pres">
      <dgm:prSet presAssocID="{73F17780-9EC1-44D9-8CA1-52D44B6681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2FE1AA-03B4-49CE-BDFE-72E7E675AA0E}" type="presOf" srcId="{73F17780-9EC1-44D9-8CA1-52D44B668104}" destId="{678237CC-1987-4088-BFB4-04A953F0E3F5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17780-9EC1-44D9-8CA1-52D44B66810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78237CC-1987-4088-BFB4-04A953F0E3F5}" type="pres">
      <dgm:prSet presAssocID="{73F17780-9EC1-44D9-8CA1-52D44B6681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A2FE1AA-03B4-49CE-BDFE-72E7E675AA0E}" type="presOf" srcId="{73F17780-9EC1-44D9-8CA1-52D44B668104}" destId="{678237CC-1987-4088-BFB4-04A953F0E3F5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9168C-888A-4E56-A09D-0F6D75AB3D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218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8FBBB-6CB6-4260-AC45-B0E23F48AC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0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879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915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92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855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27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3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182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77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818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80925-155F-4FAD-A683-7E4C218F0E32}" type="datetime1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32256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/>
          </p:nvPr>
        </p:nvSpPr>
        <p:spPr>
          <a:xfrm>
            <a:off x="330200" y="512763"/>
            <a:ext cx="2747963" cy="376237"/>
          </a:xfrm>
        </p:spPr>
        <p:txBody>
          <a:bodyPr/>
          <a:lstStyle/>
          <a:p>
            <a:pPr algn="l"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ljudski </a:t>
            </a:r>
          </a:p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potencijal</a:t>
            </a:r>
            <a:r>
              <a:rPr lang="hr-HR" sz="4100" dirty="0">
                <a:latin typeface="Myriad Pro Light SemiExt" charset="0"/>
                <a:cs typeface="Myriad Pro Light SemiExt" charset="0"/>
              </a:rPr>
              <a:t>i</a:t>
            </a:r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4EB024C-6439-432E-9171-A8AB1835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11033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54C2883-D850-4BB7-8914-85DBEDC96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hr-HR" dirty="0">
                <a:solidFill>
                  <a:prstClr val="black"/>
                </a:solidFill>
              </a:rPr>
              <a:t>- Z</a:t>
            </a:r>
            <a:r>
              <a:rPr lang="hr-HR" sz="2400" dirty="0">
                <a:solidFill>
                  <a:prstClr val="black"/>
                </a:solidFill>
              </a:rPr>
              <a:t>a 72 krajnja korisnika osigurane su potrepštine za osobnu higijenu i održavanje higijene stambenog prostora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5CD07AE-4D5E-4A6F-9106-D20EB15685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34294" y="2713164"/>
            <a:ext cx="3673715" cy="3150704"/>
          </a:xfrm>
        </p:spPr>
      </p:pic>
    </p:spTree>
    <p:extLst>
      <p:ext uri="{BB962C8B-B14F-4D97-AF65-F5344CB8AC3E}">
        <p14:creationId xmlns:p14="http://schemas.microsoft.com/office/powerpoint/2010/main" val="268080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357EB9F7-1A84-4F3B-AB31-2D379520C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08155"/>
              </p:ext>
            </p:extLst>
          </p:nvPr>
        </p:nvGraphicFramePr>
        <p:xfrm>
          <a:off x="132522" y="2491409"/>
          <a:ext cx="8786192" cy="2438400"/>
        </p:xfrm>
        <a:graphic>
          <a:graphicData uri="http://schemas.openxmlformats.org/drawingml/2006/table">
            <a:tbl>
              <a:tblPr firstRow="1" bandRow="1"/>
              <a:tblGrid>
                <a:gridCol w="775853">
                  <a:extLst>
                    <a:ext uri="{9D8B030D-6E8A-4147-A177-3AD203B41FA5}">
                      <a16:colId xmlns:a16="http://schemas.microsoft.com/office/drawing/2014/main" val="779172309"/>
                    </a:ext>
                  </a:extLst>
                </a:gridCol>
                <a:gridCol w="898355">
                  <a:extLst>
                    <a:ext uri="{9D8B030D-6E8A-4147-A177-3AD203B41FA5}">
                      <a16:colId xmlns:a16="http://schemas.microsoft.com/office/drawing/2014/main" val="4164304618"/>
                    </a:ext>
                  </a:extLst>
                </a:gridCol>
                <a:gridCol w="775853">
                  <a:extLst>
                    <a:ext uri="{9D8B030D-6E8A-4147-A177-3AD203B41FA5}">
                      <a16:colId xmlns:a16="http://schemas.microsoft.com/office/drawing/2014/main" val="3572990172"/>
                    </a:ext>
                  </a:extLst>
                </a:gridCol>
                <a:gridCol w="898356">
                  <a:extLst>
                    <a:ext uri="{9D8B030D-6E8A-4147-A177-3AD203B41FA5}">
                      <a16:colId xmlns:a16="http://schemas.microsoft.com/office/drawing/2014/main" val="1609880351"/>
                    </a:ext>
                  </a:extLst>
                </a:gridCol>
                <a:gridCol w="966413">
                  <a:extLst>
                    <a:ext uri="{9D8B030D-6E8A-4147-A177-3AD203B41FA5}">
                      <a16:colId xmlns:a16="http://schemas.microsoft.com/office/drawing/2014/main" val="3220847551"/>
                    </a:ext>
                  </a:extLst>
                </a:gridCol>
                <a:gridCol w="952801">
                  <a:extLst>
                    <a:ext uri="{9D8B030D-6E8A-4147-A177-3AD203B41FA5}">
                      <a16:colId xmlns:a16="http://schemas.microsoft.com/office/drawing/2014/main" val="3231385446"/>
                    </a:ext>
                  </a:extLst>
                </a:gridCol>
                <a:gridCol w="925579">
                  <a:extLst>
                    <a:ext uri="{9D8B030D-6E8A-4147-A177-3AD203B41FA5}">
                      <a16:colId xmlns:a16="http://schemas.microsoft.com/office/drawing/2014/main" val="1522572131"/>
                    </a:ext>
                  </a:extLst>
                </a:gridCol>
                <a:gridCol w="871133">
                  <a:extLst>
                    <a:ext uri="{9D8B030D-6E8A-4147-A177-3AD203B41FA5}">
                      <a16:colId xmlns:a16="http://schemas.microsoft.com/office/drawing/2014/main" val="1561588526"/>
                    </a:ext>
                  </a:extLst>
                </a:gridCol>
                <a:gridCol w="843230">
                  <a:extLst>
                    <a:ext uri="{9D8B030D-6E8A-4147-A177-3AD203B41FA5}">
                      <a16:colId xmlns:a16="http://schemas.microsoft.com/office/drawing/2014/main" val="2715288012"/>
                    </a:ext>
                  </a:extLst>
                </a:gridCol>
                <a:gridCol w="878619">
                  <a:extLst>
                    <a:ext uri="{9D8B030D-6E8A-4147-A177-3AD203B41FA5}">
                      <a16:colId xmlns:a16="http://schemas.microsoft.com/office/drawing/2014/main" val="3091936703"/>
                    </a:ext>
                  </a:extLst>
                </a:gridCol>
              </a:tblGrid>
              <a:tr h="1232598">
                <a:tc>
                  <a:txBody>
                    <a:bodyPr/>
                    <a:lstStyle/>
                    <a:p>
                      <a:pPr algn="ctr"/>
                      <a:endParaRPr lang="hr-HR" sz="1100" dirty="0"/>
                    </a:p>
                    <a:p>
                      <a:pPr algn="ctr"/>
                      <a:endParaRPr lang="hr-HR" sz="1100" dirty="0"/>
                    </a:p>
                    <a:p>
                      <a:pPr algn="ctr"/>
                      <a:r>
                        <a:rPr lang="hr-HR" sz="1100" dirty="0"/>
                        <a:t>Usluge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dirty="0"/>
                        <a:t>Pomoć u održavanju stambenog prostora</a:t>
                      </a:r>
                    </a:p>
                    <a:p>
                      <a:endParaRPr lang="hr-H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Dostava namirnica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Pomoć u pripremi obroka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Pomoć u oblačenju, briga o higijeni i osobnom izgledu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Pomoć u ostvarivanju raznih prava (lijekovi, plaćanje računa…)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Podrška korisnicima kroz razgovor i druženje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Pratnja u socijalnim aktivnostima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Ukupan broj obilazaka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Ukupan broj pruženih usluga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88336"/>
                  </a:ext>
                </a:extLst>
              </a:tr>
              <a:tr h="1205802">
                <a:tc>
                  <a:txBody>
                    <a:bodyPr/>
                    <a:lstStyle/>
                    <a:p>
                      <a:endParaRPr lang="hr-HR" sz="1100" dirty="0"/>
                    </a:p>
                    <a:p>
                      <a:r>
                        <a:rPr lang="hr-HR" sz="1100" dirty="0"/>
                        <a:t>Broj usluga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21.215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6.809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2.125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3.889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5.794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 dirty="0"/>
                    </a:p>
                    <a:p>
                      <a:r>
                        <a:rPr lang="hr-HR" sz="1600" dirty="0"/>
                        <a:t>19.797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600"/>
                    </a:p>
                    <a:p>
                      <a:r>
                        <a:rPr lang="hr-HR" sz="1600"/>
                        <a:t>40.811</a:t>
                      </a:r>
                      <a:endParaRPr lang="hr-H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61717"/>
                  </a:ext>
                </a:extLst>
              </a:tr>
            </a:tbl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D0AEF23F-56F7-425C-BE70-89C64F26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274638"/>
            <a:ext cx="822960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</p:spTree>
    <p:extLst>
      <p:ext uri="{BB962C8B-B14F-4D97-AF65-F5344CB8AC3E}">
        <p14:creationId xmlns:p14="http://schemas.microsoft.com/office/powerpoint/2010/main" val="300763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4EB024C-6439-432E-9171-A8AB1835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11033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54C2883-D850-4BB7-8914-85DBEDC96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9227"/>
            <a:ext cx="4038600" cy="4525963"/>
          </a:xfrm>
        </p:spPr>
        <p:txBody>
          <a:bodyPr/>
          <a:lstStyle/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prstClr val="black"/>
                </a:solidFill>
              </a:rPr>
              <a:t>- Osposobljeno 6, od ukupno 12 zaposlenih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prstClr val="black"/>
                </a:solidFill>
              </a:rPr>
              <a:t>žena pripadnica ciljane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>
                <a:solidFill>
                  <a:prstClr val="black"/>
                </a:solidFill>
              </a:rPr>
              <a:t>skupine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E4486BA-E628-43F1-A3A6-2378648C51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31164"/>
            <a:ext cx="4038600" cy="3392558"/>
          </a:xfrm>
        </p:spPr>
      </p:pic>
    </p:spTree>
    <p:extLst>
      <p:ext uri="{BB962C8B-B14F-4D97-AF65-F5344CB8AC3E}">
        <p14:creationId xmlns:p14="http://schemas.microsoft.com/office/powerpoint/2010/main" val="297704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763858B-E67D-4962-A598-4198A16C4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003774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r-HR" sz="2400" dirty="0"/>
              <a:t>- Program osposobljavanja je verificiran od strane Ministarstva znanosti i obrazovanja te su po završetku polaznicama dodijeljena  Uvjerenja o završenom programu osposobljavanja za poslove </a:t>
            </a:r>
            <a:r>
              <a:rPr lang="hr-HR" sz="2400" dirty="0" err="1"/>
              <a:t>gerontodomaćice</a:t>
            </a:r>
            <a:r>
              <a:rPr lang="hr-HR" sz="2400" dirty="0"/>
              <a:t>.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5F456413-7D92-422C-A675-A24C0186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6591" y="274638"/>
            <a:ext cx="9243391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</p:spTree>
    <p:extLst>
      <p:ext uri="{BB962C8B-B14F-4D97-AF65-F5344CB8AC3E}">
        <p14:creationId xmlns:p14="http://schemas.microsoft.com/office/powerpoint/2010/main" val="123852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76B1D9A-25DA-46D9-A245-A2C43C8D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1548" y="274638"/>
            <a:ext cx="8978348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6F662C3-EDA0-4303-8718-DDADF4AEC9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0724" y="2006788"/>
            <a:ext cx="2656305" cy="3712786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7E2242D3-099D-4EC2-A48E-4A6B77D000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006788"/>
            <a:ext cx="2656305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F07CB-6F85-4865-9DE6-B442533B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070" y="274638"/>
            <a:ext cx="911087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EF5DDCB-1BA0-4E22-A0BA-AD2AD8601F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4255" y="2031174"/>
            <a:ext cx="2704406" cy="3664014"/>
          </a:xfrm>
          <a:prstGeom prst="rect">
            <a:avLst/>
          </a:pr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DF973AC8-17C0-484E-8D72-A67556F1F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1026" y="2031174"/>
            <a:ext cx="2478187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F07CB-6F85-4865-9DE6-B442533B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070" y="274638"/>
            <a:ext cx="911087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1E0FAE0-6117-4AC0-8E1A-C5869F42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4256" y="2119574"/>
            <a:ext cx="2624892" cy="3487214"/>
          </a:xfrm>
          <a:prstGeom prst="rect">
            <a:avLst/>
          </a:prstGeo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7D5F3FF6-4EF9-4F88-849A-58FD29397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131767"/>
            <a:ext cx="245380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43219" y="616945"/>
          <a:ext cx="8543581" cy="587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A0EC1FCA-50C1-4D3A-88D1-26161ED1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V  Promidžba i vidljivost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508077-43F4-443B-99E3-0A6742327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191"/>
            <a:ext cx="8229600" cy="5665051"/>
          </a:xfrm>
        </p:spPr>
        <p:txBody>
          <a:bodyPr/>
          <a:lstStyle/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/>
              <a:t> Izrađeni promotivni materijali s ciljem promocije projekta :</a:t>
            </a:r>
          </a:p>
          <a:p>
            <a:pPr>
              <a:buFontTx/>
              <a:buChar char="-"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>
              <a:buFontTx/>
              <a:buChar char="-"/>
            </a:pPr>
            <a:r>
              <a:rPr lang="hr-HR" sz="1800" dirty="0"/>
              <a:t>600 letaka, podijeljeno lokalnom stanovništvu</a:t>
            </a:r>
          </a:p>
          <a:p>
            <a:pPr>
              <a:buFontTx/>
              <a:buChar char="-"/>
            </a:pPr>
            <a:r>
              <a:rPr lang="hr-HR" sz="1800" dirty="0"/>
              <a:t>20 plakata, postavljeno na lokaciji projekta</a:t>
            </a:r>
          </a:p>
          <a:p>
            <a:pPr>
              <a:buFontTx/>
              <a:buChar char="-"/>
            </a:pPr>
            <a:r>
              <a:rPr lang="hr-HR" sz="1800" dirty="0"/>
              <a:t>1 roll – </a:t>
            </a:r>
            <a:r>
              <a:rPr lang="hr-HR" sz="1800" dirty="0" err="1"/>
              <a:t>up</a:t>
            </a:r>
            <a:r>
              <a:rPr lang="hr-HR" sz="1800" dirty="0"/>
              <a:t> </a:t>
            </a:r>
            <a:r>
              <a:rPr lang="hr-HR" sz="1800" dirty="0" err="1"/>
              <a:t>banner</a:t>
            </a:r>
            <a:endParaRPr lang="hr-HR" sz="1800" dirty="0"/>
          </a:p>
          <a:p>
            <a:pPr>
              <a:buFontTx/>
              <a:buChar char="-"/>
            </a:pPr>
            <a:r>
              <a:rPr lang="hr-HR" sz="1800" dirty="0"/>
              <a:t>7 radnih kompleta s tiskom vidljivosti projekta</a:t>
            </a:r>
          </a:p>
          <a:p>
            <a:pPr>
              <a:buFontTx/>
              <a:buChar char="-"/>
            </a:pPr>
            <a:r>
              <a:rPr lang="hr-HR" sz="1800" dirty="0"/>
              <a:t>50 reklamnih kompleta s tiskom vidljivosti projekta</a:t>
            </a:r>
          </a:p>
          <a:p>
            <a:pPr>
              <a:buFontTx/>
              <a:buChar char="-"/>
            </a:pPr>
            <a:r>
              <a:rPr lang="hr-HR" sz="1800" dirty="0"/>
              <a:t>12 setova promotivnih materijala za zaposlene žene (2 majice kratkih rukava, 2 majice dugačkih rukava, jakna od </a:t>
            </a:r>
            <a:r>
              <a:rPr lang="hr-HR" sz="1800" dirty="0" err="1"/>
              <a:t>flisa</a:t>
            </a:r>
            <a:r>
              <a:rPr lang="hr-HR" sz="1800" dirty="0"/>
              <a:t>, ID kartica)</a:t>
            </a:r>
          </a:p>
          <a:p>
            <a:pPr>
              <a:buFontTx/>
              <a:buChar char="-"/>
            </a:pPr>
            <a:r>
              <a:rPr lang="hr-HR" sz="1800" dirty="0"/>
              <a:t>100 </a:t>
            </a:r>
            <a:r>
              <a:rPr lang="hr-HR" sz="1800" dirty="0" err="1"/>
              <a:t>vizit</a:t>
            </a:r>
            <a:r>
              <a:rPr lang="hr-HR" sz="1800" dirty="0"/>
              <a:t>-kartica/posjetnica</a:t>
            </a:r>
          </a:p>
          <a:p>
            <a:pPr>
              <a:buFontTx/>
              <a:buChar char="-"/>
            </a:pPr>
            <a:r>
              <a:rPr lang="hr-HR" sz="1800" dirty="0"/>
              <a:t>2 ID kartice za administrativno osoblje</a:t>
            </a:r>
          </a:p>
          <a:p>
            <a:pPr>
              <a:buFontTx/>
              <a:buChar char="-"/>
            </a:pPr>
            <a:r>
              <a:rPr lang="hr-HR" sz="1800" dirty="0"/>
              <a:t>12 naljepnica za bicikle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471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66AE2D9E-013F-4DB8-B2B7-36BEB448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V  Promidžba i vidljivost 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D8CD6640-B95D-4885-9CF9-2A2BF0046C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5352" y="2236834"/>
            <a:ext cx="4525963" cy="3251109"/>
          </a:xfrm>
        </p:spPr>
      </p:pic>
      <p:pic>
        <p:nvPicPr>
          <p:cNvPr id="13" name="Rezervirano mjesto sadržaja 12">
            <a:extLst>
              <a:ext uri="{FF2B5EF4-FFF2-40B4-BE49-F238E27FC236}">
                <a16:creationId xmlns:a16="http://schemas.microsoft.com/office/drawing/2014/main" id="{4F0DD706-6E84-4174-AD48-5971FDC59E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727324"/>
            <a:ext cx="4038600" cy="3398045"/>
          </a:xfrm>
        </p:spPr>
      </p:pic>
    </p:spTree>
    <p:extLst>
      <p:ext uri="{BB962C8B-B14F-4D97-AF65-F5344CB8AC3E}">
        <p14:creationId xmlns:p14="http://schemas.microsoft.com/office/powerpoint/2010/main" val="200488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60756"/>
              </p:ext>
            </p:extLst>
          </p:nvPr>
        </p:nvGraphicFramePr>
        <p:xfrm>
          <a:off x="143219" y="616945"/>
          <a:ext cx="8543581" cy="587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Naslov 1">
            <a:extLst>
              <a:ext uri="{FF2B5EF4-FFF2-40B4-BE49-F238E27FC236}">
                <a16:creationId xmlns:a16="http://schemas.microsoft.com/office/drawing/2014/main" id="{A0EC1FCA-50C1-4D3A-88D1-26161ED1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V  Promidžba i vidljivost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508077-43F4-443B-99E3-0A6742327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191"/>
            <a:ext cx="8229600" cy="5665051"/>
          </a:xfrm>
        </p:spPr>
        <p:txBody>
          <a:bodyPr/>
          <a:lstStyle/>
          <a:p>
            <a:pPr>
              <a:buFontTx/>
              <a:buChar char="-"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 </a:t>
            </a:r>
          </a:p>
          <a:p>
            <a:pPr marL="0" indent="0">
              <a:buNone/>
            </a:pPr>
            <a:r>
              <a:rPr lang="hr-HR" sz="2000" dirty="0"/>
              <a:t>Promocija predstavljanja projekta i ostvarenih rezultata projekta </a:t>
            </a:r>
          </a:p>
          <a:p>
            <a:pPr marL="0" indent="0">
              <a:buNone/>
            </a:pPr>
            <a:r>
              <a:rPr lang="hr-HR" sz="2000" dirty="0"/>
              <a:t>u medijima</a:t>
            </a:r>
          </a:p>
          <a:p>
            <a:pPr>
              <a:buFontTx/>
              <a:buChar char="-"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pPr>
              <a:buFontTx/>
              <a:buChar char="-"/>
            </a:pPr>
            <a:endParaRPr lang="hr-HR" sz="1800" dirty="0"/>
          </a:p>
          <a:p>
            <a:pPr>
              <a:buFontTx/>
              <a:buChar char="-"/>
            </a:pPr>
            <a:r>
              <a:rPr lang="hr-HR" sz="1800" dirty="0"/>
              <a:t>Javna tribina za predstavljanje projekta </a:t>
            </a:r>
          </a:p>
          <a:p>
            <a:pPr>
              <a:buFontTx/>
              <a:buChar char="-"/>
            </a:pPr>
            <a:r>
              <a:rPr lang="hr-HR" sz="1800" dirty="0"/>
              <a:t>Objava na lokalnoj radio stanici</a:t>
            </a:r>
          </a:p>
          <a:p>
            <a:pPr>
              <a:buFontTx/>
              <a:buChar char="-"/>
            </a:pPr>
            <a:r>
              <a:rPr lang="hr-HR" sz="1800" dirty="0"/>
              <a:t>Objave na web stranici Općine </a:t>
            </a:r>
            <a:r>
              <a:rPr lang="hr-HR" sz="1800" dirty="0" err="1"/>
              <a:t>Trpinja</a:t>
            </a:r>
            <a:r>
              <a:rPr lang="hr-HR" sz="1800" dirty="0"/>
              <a:t>, www.opcinatrpinja.hr</a:t>
            </a:r>
          </a:p>
          <a:p>
            <a:pPr>
              <a:buFontTx/>
              <a:buChar char="-"/>
            </a:pPr>
            <a:r>
              <a:rPr lang="hr-HR" sz="1800" dirty="0"/>
              <a:t>Izrađena PowerPoint prezentacija za predstavljanje rezultata projekta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737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3600" dirty="0"/>
            </a:br>
            <a:br>
              <a:rPr lang="hr-HR" sz="3600" dirty="0"/>
            </a:br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7C8359BD-F224-4EC9-BC95-9727F4D470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993913"/>
            <a:ext cx="4191000" cy="5132250"/>
          </a:xfrm>
          <a:prstGeom prst="rect">
            <a:avLst/>
          </a:prstGeom>
        </p:spPr>
      </p:pic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24C31E46-E3CB-4AD3-9C89-183EB89C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79374"/>
            <a:ext cx="4038600" cy="3846789"/>
          </a:xfrm>
        </p:spPr>
        <p:txBody>
          <a:bodyPr/>
          <a:lstStyle/>
          <a:p>
            <a:pPr marL="0" lvl="0" indent="0" algn="ctr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PREDSTAVLJANJE OSTVARENIH REZULTATA PROJEKTA</a:t>
            </a:r>
          </a:p>
          <a:p>
            <a:pPr marL="0" lvl="0" indent="0" algn="ctr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lvl="0" indent="0" algn="ctr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ZAŽELI – OPĆINA TRPINJA</a:t>
            </a:r>
          </a:p>
          <a:p>
            <a:pPr marL="0" lvl="0" indent="0" algn="ctr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hr-HR" sz="1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zervirano mjesto podnožja 10">
            <a:extLst>
              <a:ext uri="{FF2B5EF4-FFF2-40B4-BE49-F238E27FC236}">
                <a16:creationId xmlns:a16="http://schemas.microsoft.com/office/drawing/2014/main" id="{3412D9FB-C752-408F-A54B-3A978849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8887" y="6356350"/>
            <a:ext cx="4731025" cy="365125"/>
          </a:xfrm>
        </p:spPr>
        <p:txBody>
          <a:bodyPr/>
          <a:lstStyle/>
          <a:p>
            <a:pPr>
              <a:defRPr/>
            </a:pPr>
            <a:r>
              <a:rPr lang="hr-HR" sz="1400" dirty="0">
                <a:solidFill>
                  <a:schemeClr val="tx1"/>
                </a:solidFill>
              </a:rPr>
              <a:t>Sadržaj publikacije isključiva je odgovornost Općine </a:t>
            </a:r>
            <a:r>
              <a:rPr lang="hr-HR" sz="1400" dirty="0" err="1">
                <a:solidFill>
                  <a:schemeClr val="tx1"/>
                </a:solidFill>
              </a:rPr>
              <a:t>Trpinja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33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66AE2D9E-013F-4DB8-B2B7-36BEB448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V  Promidžba i vidljivost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6D52044-393A-4C64-8035-7D44FD019B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478158"/>
            <a:ext cx="3796750" cy="4105204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F8A279A-3DDA-46E2-B45F-126E569E3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66250" y="2701963"/>
            <a:ext cx="4105203" cy="3657600"/>
          </a:xfrm>
        </p:spPr>
      </p:pic>
    </p:spTree>
    <p:extLst>
      <p:ext uri="{BB962C8B-B14F-4D97-AF65-F5344CB8AC3E}">
        <p14:creationId xmlns:p14="http://schemas.microsoft.com/office/powerpoint/2010/main" val="30777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8986109-49BE-452C-B540-0808C2883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hr-HR" sz="2400" dirty="0"/>
              <a:t>Ugovorena voditeljica projekta na 30 mjeseci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2400" dirty="0"/>
              <a:t>Ugovorena projektna asistentica na 30 mjeseci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2400" dirty="0"/>
              <a:t>Trošak prijevoza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hr-HR" sz="2400" dirty="0"/>
              <a:t>Ukupni neizravni troškovi projekta</a:t>
            </a: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89A6667C-4D6A-4E16-BE33-D58460EC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PM UPRAVLJANJE PROJEKTOM I ADMINISTRACIJA</a:t>
            </a:r>
          </a:p>
        </p:txBody>
      </p:sp>
    </p:spTree>
    <p:extLst>
      <p:ext uri="{BB962C8B-B14F-4D97-AF65-F5344CB8AC3E}">
        <p14:creationId xmlns:p14="http://schemas.microsoft.com/office/powerpoint/2010/main" val="372283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98B3558-12D8-4754-ABB5-A6E41F91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PM UPRAVLJANJE PROJEKTOM I ADMINISTRACIJA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AA89776-0C88-4C78-ADFB-89B628CA36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78156"/>
            <a:ext cx="4038600" cy="3551583"/>
          </a:xfr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B79DC10-4C62-4BE4-9ED3-DC57D03B37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78156"/>
            <a:ext cx="4038600" cy="3551583"/>
          </a:xfr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BDF6F3C1-376B-47CD-832A-9E886180E017}"/>
              </a:ext>
            </a:extLst>
          </p:cNvPr>
          <p:cNvSpPr txBox="1"/>
          <p:nvPr/>
        </p:nvSpPr>
        <p:spPr>
          <a:xfrm>
            <a:off x="457200" y="1576835"/>
            <a:ext cx="550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</a:t>
            </a:r>
            <a:r>
              <a:rPr lang="hr-HR" sz="2400" dirty="0"/>
              <a:t>Održani partnerski sastanci</a:t>
            </a:r>
          </a:p>
        </p:txBody>
      </p:sp>
    </p:spTree>
    <p:extLst>
      <p:ext uri="{BB962C8B-B14F-4D97-AF65-F5344CB8AC3E}">
        <p14:creationId xmlns:p14="http://schemas.microsoft.com/office/powerpoint/2010/main" val="1348318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D7676E5-AA9B-4239-A7B3-CAB2EFA0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 </a:t>
            </a:r>
            <a:r>
              <a:rPr lang="hr-HR" sz="2200" dirty="0"/>
              <a:t>Uključivanjem žena pripadnica ciljane skupine u </a:t>
            </a:r>
          </a:p>
          <a:p>
            <a:pPr marL="0" indent="0">
              <a:buNone/>
            </a:pPr>
            <a:r>
              <a:rPr lang="hr-HR" sz="2200" dirty="0"/>
              <a:t> projektnu aktivnost osposobljavanje za poslove </a:t>
            </a:r>
          </a:p>
          <a:p>
            <a:pPr marL="0" indent="0">
              <a:buNone/>
            </a:pPr>
            <a:r>
              <a:rPr lang="hr-HR" sz="2200" dirty="0"/>
              <a:t> </a:t>
            </a:r>
            <a:r>
              <a:rPr lang="hr-HR" sz="2200" dirty="0" err="1"/>
              <a:t>gerontodomaćice</a:t>
            </a:r>
            <a:r>
              <a:rPr lang="hr-HR" sz="2200" dirty="0"/>
              <a:t>, povećano je znanje i vještine te se osnažio</a:t>
            </a:r>
          </a:p>
          <a:p>
            <a:pPr marL="0" indent="0">
              <a:buNone/>
            </a:pPr>
            <a:r>
              <a:rPr lang="hr-HR" sz="2200" dirty="0"/>
              <a:t>radni potencijal teže </a:t>
            </a:r>
            <a:r>
              <a:rPr lang="hr-HR" sz="2200" dirty="0" err="1"/>
              <a:t>zapošljivih</a:t>
            </a:r>
            <a:r>
              <a:rPr lang="hr-HR" sz="2200" dirty="0"/>
              <a:t> žena, kako bi po završetku</a:t>
            </a:r>
          </a:p>
          <a:p>
            <a:pPr marL="0" indent="0">
              <a:buNone/>
            </a:pPr>
            <a:r>
              <a:rPr lang="hr-HR" sz="2200" dirty="0"/>
              <a:t>projekta bile konkurentnije na tržištu rada.</a:t>
            </a:r>
          </a:p>
          <a:p>
            <a:endParaRPr lang="hr-HR" sz="2200" dirty="0"/>
          </a:p>
          <a:p>
            <a:r>
              <a:rPr lang="hr-HR" sz="2200" dirty="0"/>
              <a:t> Ojačani su provedbeni kapaciteti prijavitelja i projektnih partnera </a:t>
            </a:r>
          </a:p>
          <a:p>
            <a:pPr marL="0" indent="0">
              <a:buNone/>
            </a:pPr>
            <a:r>
              <a:rPr lang="hr-HR" sz="2200" dirty="0"/>
              <a:t>području upravljanja projektnim ciklusom. Stečena znanja i vještine</a:t>
            </a:r>
          </a:p>
          <a:p>
            <a:pPr marL="0" indent="0">
              <a:buNone/>
            </a:pPr>
            <a:r>
              <a:rPr lang="hr-HR" sz="2200" dirty="0"/>
              <a:t>tijekom provedbe projekta bit će u funkciji daljnje međusobne</a:t>
            </a:r>
          </a:p>
          <a:p>
            <a:pPr marL="0" indent="0">
              <a:buNone/>
            </a:pPr>
            <a:r>
              <a:rPr lang="hr-HR" sz="2200" dirty="0"/>
              <a:t>suradnje i razvoja novih ideja i projekata za jačanje osoba u</a:t>
            </a:r>
          </a:p>
          <a:p>
            <a:pPr marL="0" indent="0">
              <a:buNone/>
            </a:pPr>
            <a:r>
              <a:rPr lang="hr-HR" sz="2200" dirty="0"/>
              <a:t>nepovoljnom položaju</a:t>
            </a:r>
            <a:r>
              <a:rPr lang="hr-HR" sz="2400" dirty="0"/>
              <a:t>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CA50929-C504-4A9B-B30E-2D074126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ODRŽIVOST REZULTATA PROJEKTA</a:t>
            </a:r>
          </a:p>
        </p:txBody>
      </p:sp>
    </p:spTree>
    <p:extLst>
      <p:ext uri="{BB962C8B-B14F-4D97-AF65-F5344CB8AC3E}">
        <p14:creationId xmlns:p14="http://schemas.microsoft.com/office/powerpoint/2010/main" val="104223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7D4D290E-25A8-4D0B-8EF7-94AEC742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800" dirty="0"/>
              <a:t>Temeljem ostvarenih rezultata tijekom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provedbe projekta „ZAŽELI – OPĆINA TRPINJA”,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teži se daljnjem razvoju lokalne zajednice kroz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smanjenje nezaposlenosti i ublažavanje rizika od siromaštva te poticanje socijalne uključenosti i povećanje razine kvalitete života osoba u nepovoljnom položaju.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C124E1AD-3873-4C71-905A-A1232C58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605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E0FDA97-E543-4748-9BB8-0B1A8384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7166"/>
            <a:ext cx="8229600" cy="5118998"/>
          </a:xfrm>
        </p:spPr>
        <p:txBody>
          <a:bodyPr/>
          <a:lstStyle/>
          <a:p>
            <a:pPr marL="0" indent="0" algn="ctr">
              <a:lnSpc>
                <a:spcPct val="300000"/>
              </a:lnSpc>
              <a:buNone/>
            </a:pPr>
            <a:r>
              <a:rPr lang="hr-HR" dirty="0"/>
              <a:t>HVALA SVIMA NA DOPRINOSU U </a:t>
            </a:r>
          </a:p>
          <a:p>
            <a:pPr marL="0" indent="0" algn="ctr">
              <a:lnSpc>
                <a:spcPct val="300000"/>
              </a:lnSpc>
              <a:buNone/>
            </a:pPr>
            <a:r>
              <a:rPr lang="hr-HR" dirty="0"/>
              <a:t>USPJEŠNOJ </a:t>
            </a:r>
          </a:p>
          <a:p>
            <a:pPr marL="0" indent="0" algn="ctr">
              <a:lnSpc>
                <a:spcPct val="300000"/>
              </a:lnSpc>
              <a:buNone/>
            </a:pPr>
            <a:r>
              <a:rPr lang="hr-HR" dirty="0"/>
              <a:t>PROVEDBI PROJEKTA!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DF9CB07-C3D7-44F8-BF17-11A1FB66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577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74638"/>
            <a:ext cx="8324491" cy="5317779"/>
          </a:xfrm>
        </p:spPr>
        <p:txBody>
          <a:bodyPr/>
          <a:lstStyle/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Korisnik : Općina </a:t>
            </a:r>
            <a:r>
              <a:rPr lang="hr-HR" sz="2400" dirty="0" err="1">
                <a:solidFill>
                  <a:prstClr val="black"/>
                </a:solidFill>
              </a:rPr>
              <a:t>Trpinja</a:t>
            </a:r>
            <a:r>
              <a:rPr lang="hr-HR" sz="2400" dirty="0">
                <a:solidFill>
                  <a:prstClr val="black"/>
                </a:solidFill>
              </a:rPr>
              <a:t>      </a:t>
            </a: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Partneri: - Hrvatski zavod za zapošljavanje</a:t>
            </a: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                   Područni ured Vukovar</a:t>
            </a: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                 - Centar za socijalnu skrb Vukovar</a:t>
            </a: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                 - Udruga „Treća životna dob” </a:t>
            </a:r>
            <a:r>
              <a:rPr lang="hr-HR" sz="2400" dirty="0" err="1">
                <a:solidFill>
                  <a:prstClr val="black"/>
                </a:solidFill>
              </a:rPr>
              <a:t>Trpinja</a:t>
            </a: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Razdoblje provedbe projekta : 01.12.2017. – 01.06.2020.</a:t>
            </a: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554"/>
          </a:xfrm>
        </p:spPr>
        <p:txBody>
          <a:bodyPr/>
          <a:lstStyle/>
          <a:p>
            <a:br>
              <a:rPr lang="hr-HR" sz="3600" dirty="0"/>
            </a:br>
            <a:br>
              <a:rPr lang="hr-HR" sz="3600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122"/>
            <a:ext cx="8315864" cy="5384041"/>
          </a:xfrm>
        </p:spPr>
        <p:txBody>
          <a:bodyPr/>
          <a:lstStyle/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Cilj projekta :</a:t>
            </a: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Osnažiti i unaprijediti radni potencijal teže </a:t>
            </a:r>
            <a:r>
              <a:rPr lang="hr-HR" sz="2400" dirty="0" err="1">
                <a:solidFill>
                  <a:prstClr val="black"/>
                </a:solidFill>
              </a:rPr>
              <a:t>zapošljivih</a:t>
            </a:r>
            <a:r>
              <a:rPr lang="hr-HR" sz="2400" dirty="0">
                <a:solidFill>
                  <a:prstClr val="black"/>
                </a:solidFill>
              </a:rPr>
              <a:t> žena s nižom razinom obrazovanja, zapošljavanjem u lokalnoj zajednici koje će ublažiti posljedice njihove nezaposlenosti i rizika od siromaštva, te ujedno potaknuti socijalnu uključenost i povećati razinu kvalitete života krajnjih korisnika</a:t>
            </a:r>
          </a:p>
        </p:txBody>
      </p:sp>
    </p:spTree>
    <p:extLst>
      <p:ext uri="{BB962C8B-B14F-4D97-AF65-F5344CB8AC3E}">
        <p14:creationId xmlns:p14="http://schemas.microsoft.com/office/powerpoint/2010/main" val="275225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3C1E7C4-FF79-46C6-973A-46BADB301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184"/>
            <a:ext cx="8229600" cy="5012980"/>
          </a:xfrm>
        </p:spPr>
        <p:txBody>
          <a:bodyPr/>
          <a:lstStyle/>
          <a:p>
            <a:pPr marL="0" indent="0">
              <a:buNone/>
            </a:pPr>
            <a:r>
              <a:rPr lang="hr-HR" sz="2200" dirty="0"/>
              <a:t>Nezaposlene žene prijavljene u evidenciju nezaposlenih </a:t>
            </a:r>
          </a:p>
          <a:p>
            <a:pPr marL="0" indent="0">
              <a:buNone/>
            </a:pPr>
            <a:r>
              <a:rPr lang="hr-HR" sz="2200" dirty="0"/>
              <a:t>HZZ-a bez obzira na duljinu prijave u evidenciji </a:t>
            </a:r>
          </a:p>
          <a:p>
            <a:pPr marL="0" indent="0">
              <a:buNone/>
            </a:pPr>
            <a:r>
              <a:rPr lang="hr-HR" sz="2200" dirty="0"/>
              <a:t>(s naglaskom na starije od 50 godina, žene s invaliditetom,</a:t>
            </a:r>
          </a:p>
          <a:p>
            <a:pPr marL="0" indent="0">
              <a:buNone/>
            </a:pPr>
            <a:r>
              <a:rPr lang="hr-HR" sz="2200" dirty="0"/>
              <a:t>žrtve trgovanja ljudima, žrtve obiteljskog nasilja, azilantice, mlade žene</a:t>
            </a:r>
          </a:p>
          <a:p>
            <a:pPr marL="0" indent="0">
              <a:buNone/>
            </a:pPr>
            <a:r>
              <a:rPr lang="hr-HR" sz="2200" dirty="0"/>
              <a:t>koje su izašle iz sustava skrbi (domova za djecu) i udomiteljskih</a:t>
            </a:r>
          </a:p>
          <a:p>
            <a:pPr marL="0" indent="0">
              <a:buNone/>
            </a:pPr>
            <a:r>
              <a:rPr lang="hr-HR" sz="2200" dirty="0"/>
              <a:t>obitelji, odgojnih zavoda i sl., liječene ovisnice o drogama, povratnice s</a:t>
            </a:r>
          </a:p>
          <a:p>
            <a:pPr marL="0" indent="0">
              <a:buNone/>
            </a:pPr>
            <a:r>
              <a:rPr lang="hr-HR" sz="2200" dirty="0"/>
              <a:t>odsluženja zatvorske kazne unazad 6 mjeseci, pripadnice romske</a:t>
            </a:r>
          </a:p>
          <a:p>
            <a:pPr marL="0" indent="0">
              <a:buNone/>
            </a:pPr>
            <a:r>
              <a:rPr lang="hr-HR" sz="2200" dirty="0"/>
              <a:t>nacionalne manjine beskućnice, s najviše završenim srednjoškolskim</a:t>
            </a:r>
          </a:p>
          <a:p>
            <a:pPr marL="0" indent="0">
              <a:buNone/>
            </a:pPr>
            <a:r>
              <a:rPr lang="hr-HR" sz="2200" dirty="0"/>
              <a:t> obrazovanjem).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Krajnji korisnici</a:t>
            </a:r>
          </a:p>
          <a:p>
            <a:pPr marL="0" indent="0">
              <a:buNone/>
            </a:pPr>
            <a:r>
              <a:rPr lang="hr-HR" sz="2200" dirty="0"/>
              <a:t>Starije osobe i osobe u nepovoljnom položaju</a:t>
            </a:r>
          </a:p>
          <a:p>
            <a:endParaRPr lang="hr-HR" sz="2400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48FD7B0E-EC4C-4845-8501-1B3F1D8A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/>
              <a:t>Ciljane skupine</a:t>
            </a:r>
          </a:p>
        </p:txBody>
      </p:sp>
    </p:spTree>
    <p:extLst>
      <p:ext uri="{BB962C8B-B14F-4D97-AF65-F5344CB8AC3E}">
        <p14:creationId xmlns:p14="http://schemas.microsoft.com/office/powerpoint/2010/main" val="72617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698740"/>
            <a:ext cx="8497019" cy="5427423"/>
          </a:xfrm>
        </p:spPr>
        <p:txBody>
          <a:bodyPr/>
          <a:lstStyle/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Elementi projekta :</a:t>
            </a: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457200" lvl="0" indent="-457200" algn="just" defTabSz="914400" eaLnBrk="0" hangingPunct="0">
              <a:buAutoNum type="arabicPeriod"/>
            </a:pPr>
            <a:r>
              <a:rPr lang="hr-HR" sz="2400" dirty="0">
                <a:solidFill>
                  <a:prstClr val="black"/>
                </a:solidFill>
              </a:rPr>
              <a:t>Zapošljavanje nezaposlenih žena i osposobljavanje</a:t>
            </a:r>
          </a:p>
          <a:p>
            <a:pPr marL="457200" lvl="0" indent="-457200" algn="just" defTabSz="914400" eaLnBrk="0" hangingPunct="0">
              <a:buAutoNum type="arabicPeriod"/>
            </a:pPr>
            <a:endParaRPr lang="hr-HR" sz="2400" dirty="0">
              <a:solidFill>
                <a:prstClr val="black"/>
              </a:solidFill>
            </a:endParaRPr>
          </a:p>
          <a:p>
            <a:pPr marL="457200" lvl="0" indent="-457200" algn="just" defTabSz="914400" eaLnBrk="0" hangingPunct="0">
              <a:buAutoNum type="arabicPeriod"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V    Promidžba i vidljivost</a:t>
            </a: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endParaRPr lang="hr-HR" sz="2400" dirty="0">
              <a:solidFill>
                <a:prstClr val="black"/>
              </a:solidFill>
            </a:endParaRPr>
          </a:p>
          <a:p>
            <a:pPr marL="0" lvl="0" indent="0" algn="just" defTabSz="914400" eaLnBrk="0" hangingPunct="0">
              <a:buNone/>
            </a:pPr>
            <a:r>
              <a:rPr lang="hr-HR" sz="2400" dirty="0">
                <a:solidFill>
                  <a:prstClr val="black"/>
                </a:solidFill>
              </a:rPr>
              <a:t>PM  Upravljanje projektom i administracija</a:t>
            </a:r>
          </a:p>
        </p:txBody>
      </p:sp>
    </p:spTree>
    <p:extLst>
      <p:ext uri="{BB962C8B-B14F-4D97-AF65-F5344CB8AC3E}">
        <p14:creationId xmlns:p14="http://schemas.microsoft.com/office/powerpoint/2010/main" val="9138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4EB024C-6439-432E-9171-A8AB1835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11033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54C2883-D850-4BB7-8914-85DBEDC96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hr-HR" sz="2400" dirty="0">
                <a:solidFill>
                  <a:prstClr val="black"/>
                </a:solidFill>
              </a:rPr>
              <a:t>Zaposleno 12 nezaposlenih žena s najviše završenim srednjoškolskim obrazovanjem koje su prijavljene u evidenciju nezaposlenih HZZ-a, na period od 24 mjeseca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23DE2AD8-4665-49CA-8B8D-3FEB7A7E60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99" y="2438400"/>
            <a:ext cx="4383157" cy="3458817"/>
          </a:xfrm>
        </p:spPr>
      </p:pic>
    </p:spTree>
    <p:extLst>
      <p:ext uri="{BB962C8B-B14F-4D97-AF65-F5344CB8AC3E}">
        <p14:creationId xmlns:p14="http://schemas.microsoft.com/office/powerpoint/2010/main" val="269091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26" y="274638"/>
            <a:ext cx="8030817" cy="1143000"/>
          </a:xfrm>
        </p:spPr>
        <p:txBody>
          <a:bodyPr/>
          <a:lstStyle/>
          <a:p>
            <a:br>
              <a:rPr lang="hr-HR" sz="3600" dirty="0"/>
            </a:br>
            <a:r>
              <a:rPr lang="hr-HR" sz="2400" dirty="0"/>
              <a:t>1. ZAPOŠLJAVANJE NEZAPOSLENIH ŽENA I OSPOSOBLJAVANJE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r-H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- Nabavljeno 12 bicikala za       zaposlene žene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400" dirty="0"/>
              <a:t>pripadnice ciljne skupine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21CDBBD-366C-4051-AE59-E937A4620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425147"/>
            <a:ext cx="4419600" cy="3701016"/>
          </a:xfrm>
        </p:spPr>
      </p:pic>
    </p:spTree>
    <p:extLst>
      <p:ext uri="{BB962C8B-B14F-4D97-AF65-F5344CB8AC3E}">
        <p14:creationId xmlns:p14="http://schemas.microsoft.com/office/powerpoint/2010/main" val="415838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A4EB024C-6439-432E-9171-A8AB1835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110330" cy="1143000"/>
          </a:xfrm>
        </p:spPr>
        <p:txBody>
          <a:bodyPr/>
          <a:lstStyle/>
          <a:p>
            <a:r>
              <a:rPr lang="hr-HR" sz="2400" dirty="0"/>
              <a:t>1. ZAPOŠLJAVANJE NEZAPOSLENIH ŽENA I OSPOSOBLJAVANJE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54C2883-D850-4BB7-8914-85DBEDC96B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Tx/>
              <a:buChar char="-"/>
            </a:pPr>
            <a:endParaRPr lang="hr-HR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r-H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prstClr val="black"/>
                </a:solidFill>
              </a:rPr>
              <a:t>- </a:t>
            </a:r>
            <a:r>
              <a:rPr lang="hr-HR" sz="2400" dirty="0">
                <a:solidFill>
                  <a:prstClr val="black"/>
                </a:solidFill>
              </a:rPr>
              <a:t>Osigurana kontinuirana potpora i podrška starijim osobama i osobama u nepovoljnom položaju s ciljem poboljšanja kvalitete života za 72 krajnja korisnika tijekom 24 mjeseca u kojima su nezaposlene žene zaposlene na projektu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F822931-33B4-422D-B09B-EC6B531DC6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4631" y="2506319"/>
            <a:ext cx="3975648" cy="3813313"/>
          </a:xfrm>
        </p:spPr>
      </p:pic>
    </p:spTree>
    <p:extLst>
      <p:ext uri="{BB962C8B-B14F-4D97-AF65-F5344CB8AC3E}">
        <p14:creationId xmlns:p14="http://schemas.microsoft.com/office/powerpoint/2010/main" val="422771987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</TotalTime>
  <Words>775</Words>
  <Application>Microsoft Office PowerPoint</Application>
  <PresentationFormat>Prikaz na zaslonu (4:3)</PresentationFormat>
  <Paragraphs>176</Paragraphs>
  <Slides>25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Cambria</vt:lpstr>
      <vt:lpstr>Myriad Pro Bold SemiExt</vt:lpstr>
      <vt:lpstr>Myriad Pro Light SemiExt</vt:lpstr>
      <vt:lpstr>powerpoint</vt:lpstr>
      <vt:lpstr>OPERATIVNI PROGRAM</vt:lpstr>
      <vt:lpstr>  </vt:lpstr>
      <vt:lpstr> </vt:lpstr>
      <vt:lpstr>  </vt:lpstr>
      <vt:lpstr>Ciljane skupine</vt:lpstr>
      <vt:lpstr>PowerPoint prezentacija</vt:lpstr>
      <vt:lpstr>1. ZAPOŠLJAVANJE NEZAPOSLENIH ŽENA I OSPOSOBLJAVANJE</vt:lpstr>
      <vt:lpstr> 1. ZAPOŠLJAVANJE NEZAPOSLENIH ŽENA I OSPOSOBLJAVANJE</vt:lpstr>
      <vt:lpstr>1. ZAPOŠLJAVANJE NEZAPOSLENIH ŽENA I OSPOSOBLJAVANJE</vt:lpstr>
      <vt:lpstr>1. ZAPOŠLJAVANJE NEZAPOSLENIH ŽENA I OSPOSOBLJAVANJE</vt:lpstr>
      <vt:lpstr>1. ZAPOŠLJAVANJE NEZAPOSLENIH ŽENA I OSPOSOBLJAVANJE</vt:lpstr>
      <vt:lpstr>1. ZAPOŠLJAVANJE NEZAPOSLENIH ŽENA I OSPOSOBLJAVANJE</vt:lpstr>
      <vt:lpstr>1. ZAPOŠLJAVANJE NEZAPOSLENIH ŽENA I OSPOSOBLJAVANJE</vt:lpstr>
      <vt:lpstr>1. ZAPOŠLJAVANJE NEZAPOSLENIH ŽENA I OSPOSOBLJAVANJE</vt:lpstr>
      <vt:lpstr>1. ZAPOŠLJAVANJE NEZAPOSLENIH ŽENA I OSPOSOBLJAVANJE</vt:lpstr>
      <vt:lpstr>1. ZAPOŠLJAVANJE NEZAPOSLENIH ŽENA I OSPOSOBLJAVANJE</vt:lpstr>
      <vt:lpstr>V  Promidžba i vidljivost</vt:lpstr>
      <vt:lpstr>V  Promidžba i vidljivost </vt:lpstr>
      <vt:lpstr>V  Promidžba i vidljivost</vt:lpstr>
      <vt:lpstr>V  Promidžba i vidljivost </vt:lpstr>
      <vt:lpstr>PM UPRAVLJANJE PROJEKTOM I ADMINISTRACIJA</vt:lpstr>
      <vt:lpstr>PM UPRAVLJANJE PROJEKTOM I ADMINISTRACIJA</vt:lpstr>
      <vt:lpstr>ODRŽIVOST REZULTATA PROJEKTA</vt:lpstr>
      <vt:lpstr> </vt:lpstr>
      <vt:lpstr>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Andrea Prelas</dc:creator>
  <cp:lastModifiedBy>Dejan Roknic</cp:lastModifiedBy>
  <cp:revision>278</cp:revision>
  <cp:lastPrinted>2017-04-21T09:06:16Z</cp:lastPrinted>
  <dcterms:created xsi:type="dcterms:W3CDTF">2016-12-14T08:49:29Z</dcterms:created>
  <dcterms:modified xsi:type="dcterms:W3CDTF">2020-05-24T22:34:56Z</dcterms:modified>
</cp:coreProperties>
</file>